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iE39EbOY5eG9GvrdOcohXQtPG4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57ca1688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57ca1688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1f57ca1688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57eabbb61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57eabbb61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1f57eabbb61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f57eabbb61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f57eabbb61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1f57eabbb61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f57eabbb61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f57eabbb61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1f57eabbb61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/>
          <p:nvPr>
            <p:ph type="ctrTitle"/>
          </p:nvPr>
        </p:nvSpPr>
        <p:spPr>
          <a:xfrm>
            <a:off x="2640013" y="484479"/>
            <a:ext cx="6911974" cy="295465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ckwell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" type="subTitle"/>
          </p:nvPr>
        </p:nvSpPr>
        <p:spPr>
          <a:xfrm>
            <a:off x="2640013" y="3799133"/>
            <a:ext cx="6911974" cy="19698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13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2"/>
          <p:cNvSpPr txBox="1"/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" type="body"/>
          </p:nvPr>
        </p:nvSpPr>
        <p:spPr>
          <a:xfrm rot="5400000">
            <a:off x="4518094" y="-1161256"/>
            <a:ext cx="3132137" cy="10728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3"/>
          <p:cNvSpPr txBox="1"/>
          <p:nvPr>
            <p:ph type="title"/>
          </p:nvPr>
        </p:nvSpPr>
        <p:spPr>
          <a:xfrm rot="5400000">
            <a:off x="8354663" y="2505824"/>
            <a:ext cx="5048975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ckwel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" type="body"/>
          </p:nvPr>
        </p:nvSpPr>
        <p:spPr>
          <a:xfrm rot="5400000">
            <a:off x="2672158" y="-1220319"/>
            <a:ext cx="5048975" cy="89296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3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/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" type="body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/>
          <p:nvPr>
            <p:ph type="title"/>
          </p:nvPr>
        </p:nvSpPr>
        <p:spPr>
          <a:xfrm>
            <a:off x="720000" y="619200"/>
            <a:ext cx="10728326" cy="287972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ckwell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" type="body"/>
          </p:nvPr>
        </p:nvSpPr>
        <p:spPr>
          <a:xfrm>
            <a:off x="719910" y="3858924"/>
            <a:ext cx="10728326" cy="19190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15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 txBox="1"/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" type="body"/>
          </p:nvPr>
        </p:nvSpPr>
        <p:spPr>
          <a:xfrm>
            <a:off x="720000" y="2541600"/>
            <a:ext cx="5003800" cy="3234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2" type="body"/>
          </p:nvPr>
        </p:nvSpPr>
        <p:spPr>
          <a:xfrm>
            <a:off x="6458400" y="2541600"/>
            <a:ext cx="5003801" cy="3234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6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7"/>
          <p:cNvSpPr txBox="1"/>
          <p:nvPr>
            <p:ph type="title"/>
          </p:nvPr>
        </p:nvSpPr>
        <p:spPr>
          <a:xfrm>
            <a:off x="720000" y="619200"/>
            <a:ext cx="10728325" cy="6730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" type="body"/>
          </p:nvPr>
        </p:nvSpPr>
        <p:spPr>
          <a:xfrm>
            <a:off x="720000" y="1840698"/>
            <a:ext cx="5015638" cy="56579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0" sz="1600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17"/>
          <p:cNvSpPr txBox="1"/>
          <p:nvPr>
            <p:ph idx="2" type="body"/>
          </p:nvPr>
        </p:nvSpPr>
        <p:spPr>
          <a:xfrm>
            <a:off x="720000" y="2541600"/>
            <a:ext cx="5003801" cy="3234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3" type="body"/>
          </p:nvPr>
        </p:nvSpPr>
        <p:spPr>
          <a:xfrm>
            <a:off x="6458400" y="1840698"/>
            <a:ext cx="5015638" cy="56579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0" sz="1600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17"/>
          <p:cNvSpPr txBox="1"/>
          <p:nvPr>
            <p:ph idx="4" type="body"/>
          </p:nvPr>
        </p:nvSpPr>
        <p:spPr>
          <a:xfrm>
            <a:off x="6458400" y="2541600"/>
            <a:ext cx="5003800" cy="3234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/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9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9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0"/>
          <p:cNvSpPr txBox="1"/>
          <p:nvPr>
            <p:ph type="title"/>
          </p:nvPr>
        </p:nvSpPr>
        <p:spPr>
          <a:xfrm>
            <a:off x="720000" y="619200"/>
            <a:ext cx="3107463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ckwel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0"/>
          <p:cNvSpPr txBox="1"/>
          <p:nvPr>
            <p:ph idx="1" type="body"/>
          </p:nvPr>
        </p:nvSpPr>
        <p:spPr>
          <a:xfrm>
            <a:off x="4548188" y="584662"/>
            <a:ext cx="6911974" cy="5184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  <a:defRPr sz="4800"/>
            </a:lvl1pPr>
            <a:lvl2pPr indent="-355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/>
            </a:lvl2pPr>
            <a:lvl3pPr indent="-355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/>
            </a:lvl3pPr>
            <a:lvl4pPr indent="-355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/>
            </a:lvl4pPr>
            <a:lvl5pPr indent="-355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20"/>
          <p:cNvSpPr txBox="1"/>
          <p:nvPr>
            <p:ph idx="2" type="body"/>
          </p:nvPr>
        </p:nvSpPr>
        <p:spPr>
          <a:xfrm>
            <a:off x="720000" y="2541600"/>
            <a:ext cx="3107463" cy="3231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20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0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1"/>
          <p:cNvSpPr txBox="1"/>
          <p:nvPr>
            <p:ph type="title"/>
          </p:nvPr>
        </p:nvSpPr>
        <p:spPr>
          <a:xfrm>
            <a:off x="720000" y="619200"/>
            <a:ext cx="3095626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ckwel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1"/>
          <p:cNvSpPr/>
          <p:nvPr>
            <p:ph idx="2" type="pic"/>
          </p:nvPr>
        </p:nvSpPr>
        <p:spPr>
          <a:xfrm>
            <a:off x="4548188" y="728664"/>
            <a:ext cx="6923812" cy="5040312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1"/>
          <p:cNvSpPr txBox="1"/>
          <p:nvPr>
            <p:ph idx="1" type="body"/>
          </p:nvPr>
        </p:nvSpPr>
        <p:spPr>
          <a:xfrm>
            <a:off x="720000" y="2541600"/>
            <a:ext cx="3095625" cy="32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21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algn="r">
              <a:lnSpc>
                <a:spcPct val="120000"/>
              </a:lnSpc>
              <a:spcBef>
                <a:spcPts val="0"/>
              </a:spcBef>
              <a:buNone/>
              <a:defRPr/>
            </a:lvl1pPr>
            <a:lvl2pPr indent="0" lvl="1" marL="0" algn="r">
              <a:lnSpc>
                <a:spcPct val="120000"/>
              </a:lnSpc>
              <a:spcBef>
                <a:spcPts val="0"/>
              </a:spcBef>
              <a:buNone/>
              <a:defRPr/>
            </a:lvl2pPr>
            <a:lvl3pPr indent="0" lvl="2" marL="0" algn="r">
              <a:lnSpc>
                <a:spcPct val="120000"/>
              </a:lnSpc>
              <a:spcBef>
                <a:spcPts val="0"/>
              </a:spcBef>
              <a:buNone/>
              <a:defRPr/>
            </a:lvl3pPr>
            <a:lvl4pPr indent="0" lvl="3" marL="0" algn="r">
              <a:lnSpc>
                <a:spcPct val="120000"/>
              </a:lnSpc>
              <a:spcBef>
                <a:spcPts val="0"/>
              </a:spcBef>
              <a:buNone/>
              <a:defRPr/>
            </a:lvl4pPr>
            <a:lvl5pPr indent="0" lvl="4" marL="0" algn="r">
              <a:lnSpc>
                <a:spcPct val="120000"/>
              </a:lnSpc>
              <a:spcBef>
                <a:spcPts val="0"/>
              </a:spcBef>
              <a:buNone/>
              <a:defRPr/>
            </a:lvl5pPr>
            <a:lvl6pPr indent="0" lvl="5" marL="0" algn="r">
              <a:lnSpc>
                <a:spcPct val="120000"/>
              </a:lnSpc>
              <a:spcBef>
                <a:spcPts val="0"/>
              </a:spcBef>
              <a:buNone/>
              <a:defRPr/>
            </a:lvl6pPr>
            <a:lvl7pPr indent="0" lvl="6" marL="0" algn="r">
              <a:lnSpc>
                <a:spcPct val="120000"/>
              </a:lnSpc>
              <a:spcBef>
                <a:spcPts val="0"/>
              </a:spcBef>
              <a:buNone/>
              <a:defRPr/>
            </a:lvl7pPr>
            <a:lvl8pPr indent="0" lvl="7" marL="0" algn="r">
              <a:lnSpc>
                <a:spcPct val="120000"/>
              </a:lnSpc>
              <a:spcBef>
                <a:spcPts val="0"/>
              </a:spcBef>
              <a:buNone/>
              <a:defRPr/>
            </a:lvl8pPr>
            <a:lvl9pPr indent="0" lvl="8" marL="0" algn="r">
              <a:lnSpc>
                <a:spcPct val="120000"/>
              </a:lnSpc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11;p12"/>
          <p:cNvSpPr txBox="1"/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ckwell"/>
              <a:buNone/>
              <a:defRPr b="0" i="0" sz="32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2"/>
          <p:cNvSpPr txBox="1"/>
          <p:nvPr>
            <p:ph idx="1" type="body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0" type="dt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1" type="ftr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lv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5" name="Google Shape;15;p12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>
            <a:lvl1pPr indent="0" lvl="0" marL="0" marR="0" rtl="0" algn="r">
              <a:lnSpc>
                <a:spcPct val="12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2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2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2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2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2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2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2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2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Relationship Id="rId6" Type="http://schemas.openxmlformats.org/officeDocument/2006/relationships/image" Target="../media/image26.png"/><Relationship Id="rId7" Type="http://schemas.openxmlformats.org/officeDocument/2006/relationships/image" Target="../media/image24.png"/><Relationship Id="rId8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Relationship Id="rId5" Type="http://schemas.openxmlformats.org/officeDocument/2006/relationships/image" Target="../media/image2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1" name="Google Shape;91;p1"/>
          <p:cNvSpPr txBox="1"/>
          <p:nvPr>
            <p:ph type="ctrTitle"/>
          </p:nvPr>
        </p:nvSpPr>
        <p:spPr>
          <a:xfrm>
            <a:off x="6648902" y="4914770"/>
            <a:ext cx="4984324" cy="85420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ckwell"/>
              <a:buNone/>
            </a:pPr>
            <a:r>
              <a:rPr lang="en-US"/>
              <a:t>EcoTaxisNYC</a:t>
            </a:r>
            <a:endParaRPr/>
          </a:p>
        </p:txBody>
      </p:sp>
      <p:sp>
        <p:nvSpPr>
          <p:cNvPr id="92" name="Google Shape;92;p1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1/17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6247026" y="1246856"/>
            <a:ext cx="5788076" cy="27947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2500"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ckwell"/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Bienvenidos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ckwell"/>
              <a:buNone/>
            </a:pPr>
            <a:r>
              <a:t/>
            </a:r>
            <a:endParaRPr b="0" i="0" sz="72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ckwell"/>
              <a:buNone/>
            </a:pPr>
            <a:r>
              <a:rPr b="0" i="0" lang="en-US" sz="35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Revisión de los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ckwell"/>
              <a:buNone/>
            </a:pPr>
            <a:r>
              <a:rPr b="0" i="0" lang="en-US" sz="35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Avances del proyecto:</a:t>
            </a:r>
            <a:endParaRPr/>
          </a:p>
        </p:txBody>
      </p:sp>
      <p:pic>
        <p:nvPicPr>
          <p:cNvPr descr="Un coche en una calle&#10;&#10;Descripción generada automáticamente" id="94" name="Google Shape;9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399" y="608230"/>
            <a:ext cx="5559729" cy="5472177"/>
          </a:xfrm>
          <a:prstGeom prst="ellipse">
            <a:avLst/>
          </a:prstGeom>
          <a:noFill/>
          <a:ln>
            <a:noFill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descr="Logotipo&#10;&#10;Descripción generada automáticamente" id="95" name="Google Shape;9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60571" y="0"/>
            <a:ext cx="2071667" cy="1052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0B2827"/>
          </a:solidFill>
          <a:ln cap="flat" cmpd="sng" w="12700">
            <a:solidFill>
              <a:srgbClr val="0B282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5" name="Google Shape;185;p10"/>
          <p:cNvSpPr txBox="1"/>
          <p:nvPr/>
        </p:nvSpPr>
        <p:spPr>
          <a:xfrm>
            <a:off x="61306" y="3957603"/>
            <a:ext cx="3821500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Número de vehículos registrados (promedio/mes):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Uber tiene registrados más de 80mil vehículos contra casi 15mil de Taxis amarillos.</a:t>
            </a:r>
            <a:endParaRPr/>
          </a:p>
        </p:txBody>
      </p:sp>
      <p:sp>
        <p:nvSpPr>
          <p:cNvPr id="186" name="Google Shape;186;p10"/>
          <p:cNvSpPr txBox="1"/>
          <p:nvPr/>
        </p:nvSpPr>
        <p:spPr>
          <a:xfrm>
            <a:off x="4033315" y="698837"/>
            <a:ext cx="3881337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Número de vehículos operando (promedio/día):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Vemos como Uber aumenta el número de vehículos cada año, mientras los taxis se estabilizan.</a:t>
            </a:r>
            <a:endParaRPr/>
          </a:p>
        </p:txBody>
      </p:sp>
      <p:sp>
        <p:nvSpPr>
          <p:cNvPr id="187" name="Google Shape;187;p10"/>
          <p:cNvSpPr txBox="1"/>
          <p:nvPr/>
        </p:nvSpPr>
        <p:spPr>
          <a:xfrm>
            <a:off x="8325101" y="3949393"/>
            <a:ext cx="3881337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Promedio de horas trabajadas por vehículo cada día: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Los taxis amarillos tienenjornadas más largas.</a:t>
            </a:r>
            <a:endParaRPr/>
          </a:p>
        </p:txBody>
      </p:sp>
      <p:pic>
        <p:nvPicPr>
          <p:cNvPr id="188" name="Google Shape;18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66512" y="225097"/>
            <a:ext cx="3783980" cy="2836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806" y="3517155"/>
            <a:ext cx="4342218" cy="3189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306" y="185105"/>
            <a:ext cx="3861080" cy="2836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f57ca1688a_0_0"/>
          <p:cNvSpPr txBox="1"/>
          <p:nvPr>
            <p:ph type="title"/>
          </p:nvPr>
        </p:nvSpPr>
        <p:spPr>
          <a:xfrm>
            <a:off x="720000" y="619200"/>
            <a:ext cx="10728300" cy="72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MVP MODELO DE ML PARA PREDICCIÓN DE LA DEMANDA</a:t>
            </a:r>
            <a:endParaRPr/>
          </a:p>
        </p:txBody>
      </p:sp>
      <p:sp>
        <p:nvSpPr>
          <p:cNvPr id="197" name="Google Shape;197;g1f57ca1688a_0_0"/>
          <p:cNvSpPr txBox="1"/>
          <p:nvPr>
            <p:ph idx="1" type="body"/>
          </p:nvPr>
        </p:nvSpPr>
        <p:spPr>
          <a:xfrm>
            <a:off x="731850" y="1316950"/>
            <a:ext cx="10728300" cy="84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En esta instancia, se evaluó la estructura de Input y la arquitectura de redes neuronales recurrentes del tipo LSTM</a:t>
            </a:r>
            <a:endParaRPr sz="2400"/>
          </a:p>
        </p:txBody>
      </p:sp>
      <p:sp>
        <p:nvSpPr>
          <p:cNvPr id="198" name="Google Shape;198;g1f57ca1688a_0_0"/>
          <p:cNvSpPr txBox="1"/>
          <p:nvPr>
            <p:ph idx="12" type="sldNum"/>
          </p:nvPr>
        </p:nvSpPr>
        <p:spPr>
          <a:xfrm>
            <a:off x="10272713" y="6138000"/>
            <a:ext cx="1187400" cy="720000"/>
          </a:xfrm>
          <a:prstGeom prst="rect">
            <a:avLst/>
          </a:prstGeom>
        </p:spPr>
        <p:txBody>
          <a:bodyPr anchorCtr="0" anchor="ctr" bIns="180000" lIns="0" spcFirstLastPara="1" rIns="0" wrap="square" tIns="180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g1f57ca1688a_0_0"/>
          <p:cNvSpPr txBox="1"/>
          <p:nvPr/>
        </p:nvSpPr>
        <p:spPr>
          <a:xfrm>
            <a:off x="773450" y="2616875"/>
            <a:ext cx="3983400" cy="36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Features: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Año (INT)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Mes (INT)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Día del mes (INT)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Día de la semana (INT)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Día festivo/feriado (INT)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Hora (INT)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Temperatura (FLOAT)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Humedad relativa (FLOAT)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Lluvia (FLOAT)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venir"/>
              <a:buChar char="●"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Nieve (FLOAT)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200" name="Google Shape;200;g1f57ca1688a_0_0"/>
          <p:cNvCxnSpPr/>
          <p:nvPr/>
        </p:nvCxnSpPr>
        <p:spPr>
          <a:xfrm flipH="1" rot="10800000">
            <a:off x="4189100" y="4082850"/>
            <a:ext cx="2165700" cy="129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1" name="Google Shape;201;g1f57ca1688a_0_0"/>
          <p:cNvSpPr txBox="1"/>
          <p:nvPr/>
        </p:nvSpPr>
        <p:spPr>
          <a:xfrm>
            <a:off x="7283350" y="2165650"/>
            <a:ext cx="45891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Tensor de 3 dimensiones: 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(N° de muestras, N° de pasos de tiempo, </a:t>
            </a: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N° de características</a:t>
            </a: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)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02" name="Google Shape;202;g1f57ca1688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4800" y="3295300"/>
            <a:ext cx="5758749" cy="33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57eabbb61_0_1"/>
          <p:cNvSpPr txBox="1"/>
          <p:nvPr>
            <p:ph type="title"/>
          </p:nvPr>
        </p:nvSpPr>
        <p:spPr>
          <a:xfrm>
            <a:off x="757038" y="233800"/>
            <a:ext cx="10728300" cy="14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Flujo de datos y arquitectura de la red</a:t>
            </a:r>
            <a:endParaRPr/>
          </a:p>
        </p:txBody>
      </p:sp>
      <p:sp>
        <p:nvSpPr>
          <p:cNvPr id="209" name="Google Shape;209;g1f57eabbb61_0_1"/>
          <p:cNvSpPr txBox="1"/>
          <p:nvPr>
            <p:ph idx="12" type="sldNum"/>
          </p:nvPr>
        </p:nvSpPr>
        <p:spPr>
          <a:xfrm>
            <a:off x="10272713" y="6138000"/>
            <a:ext cx="1187400" cy="720000"/>
          </a:xfrm>
          <a:prstGeom prst="rect">
            <a:avLst/>
          </a:prstGeom>
        </p:spPr>
        <p:txBody>
          <a:bodyPr anchorCtr="0" anchor="ctr" bIns="180000" lIns="0" spcFirstLastPara="1" rIns="0" wrap="square" tIns="180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0" name="Google Shape;210;g1f57eabbb61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39925"/>
            <a:ext cx="9557575" cy="4290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1f57eabbb61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57568" y="1384075"/>
            <a:ext cx="2617719" cy="400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f57eabbb61_0_22"/>
          <p:cNvSpPr txBox="1"/>
          <p:nvPr>
            <p:ph type="title"/>
          </p:nvPr>
        </p:nvSpPr>
        <p:spPr>
          <a:xfrm>
            <a:off x="731850" y="0"/>
            <a:ext cx="10728300" cy="72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Resultados preliminares</a:t>
            </a:r>
            <a:endParaRPr/>
          </a:p>
        </p:txBody>
      </p:sp>
      <p:sp>
        <p:nvSpPr>
          <p:cNvPr id="218" name="Google Shape;218;g1f57eabbb61_0_22"/>
          <p:cNvSpPr txBox="1"/>
          <p:nvPr>
            <p:ph idx="12" type="sldNum"/>
          </p:nvPr>
        </p:nvSpPr>
        <p:spPr>
          <a:xfrm>
            <a:off x="10272713" y="6138000"/>
            <a:ext cx="1187400" cy="720000"/>
          </a:xfrm>
          <a:prstGeom prst="rect">
            <a:avLst/>
          </a:prstGeom>
        </p:spPr>
        <p:txBody>
          <a:bodyPr anchorCtr="0" anchor="ctr" bIns="180000" lIns="0" spcFirstLastPara="1" rIns="0" wrap="square" tIns="180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9" name="Google Shape;219;g1f57eabbb61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0000"/>
            <a:ext cx="3825183" cy="302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1f57eabbb61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5175" y="720000"/>
            <a:ext cx="4068916" cy="302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1f57eabbb61_0_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94100" y="720000"/>
            <a:ext cx="4125525" cy="302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1f57eabbb61_0_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62750" y="3743875"/>
            <a:ext cx="4125525" cy="297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g1f57eabbb61_0_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96875" y="3741625"/>
            <a:ext cx="4068925" cy="2980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g1f57eabbb61_0_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3741625"/>
            <a:ext cx="3825175" cy="2777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57eabbb61_0_14"/>
          <p:cNvSpPr txBox="1"/>
          <p:nvPr>
            <p:ph type="title"/>
          </p:nvPr>
        </p:nvSpPr>
        <p:spPr>
          <a:xfrm>
            <a:off x="720000" y="619200"/>
            <a:ext cx="10728300" cy="76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Predicción en Streamlit</a:t>
            </a:r>
            <a:endParaRPr/>
          </a:p>
        </p:txBody>
      </p:sp>
      <p:sp>
        <p:nvSpPr>
          <p:cNvPr id="231" name="Google Shape;231;g1f57eabbb61_0_14"/>
          <p:cNvSpPr txBox="1"/>
          <p:nvPr>
            <p:ph idx="12" type="sldNum"/>
          </p:nvPr>
        </p:nvSpPr>
        <p:spPr>
          <a:xfrm>
            <a:off x="10272713" y="6138000"/>
            <a:ext cx="1187400" cy="720000"/>
          </a:xfrm>
          <a:prstGeom prst="rect">
            <a:avLst/>
          </a:prstGeom>
        </p:spPr>
        <p:txBody>
          <a:bodyPr anchorCtr="0" anchor="ctr" bIns="180000" lIns="0" spcFirstLastPara="1" rIns="0" wrap="square" tIns="180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2" name="Google Shape;232;g1f57eabbb61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240000"/>
            <a:ext cx="10963275" cy="27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3" name="Google Shape;233;g1f57eabbb61_0_14"/>
          <p:cNvCxnSpPr/>
          <p:nvPr/>
        </p:nvCxnSpPr>
        <p:spPr>
          <a:xfrm>
            <a:off x="10584525" y="3627725"/>
            <a:ext cx="0" cy="133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4" name="Google Shape;234;g1f57eabbb61_0_14"/>
          <p:cNvSpPr txBox="1"/>
          <p:nvPr/>
        </p:nvSpPr>
        <p:spPr>
          <a:xfrm>
            <a:off x="6520500" y="5056475"/>
            <a:ext cx="54609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Matriz de 5 columnas ( una por cada Borough). Luego de escalado inverso, se obtiene la demanda predicha</a:t>
            </a:r>
            <a:endParaRPr sz="2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35" name="Google Shape;235;g1f57eabbb61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1050" y="4163125"/>
            <a:ext cx="3729181" cy="2531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1" name="Google Shape;241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2" name="Google Shape;242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11"/>
          <p:cNvSpPr txBox="1"/>
          <p:nvPr>
            <p:ph type="title"/>
          </p:nvPr>
        </p:nvSpPr>
        <p:spPr>
          <a:xfrm>
            <a:off x="6480000" y="728663"/>
            <a:ext cx="5015638" cy="27957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ckwell"/>
              <a:buNone/>
            </a:pPr>
            <a:r>
              <a:rPr lang="en-US" sz="5600"/>
              <a:t>Gracias </a:t>
            </a:r>
            <a:endParaRPr/>
          </a:p>
        </p:txBody>
      </p:sp>
      <p:pic>
        <p:nvPicPr>
          <p:cNvPr descr="Lupa sobre fondo claro" id="244" name="Google Shape;244;p11"/>
          <p:cNvPicPr preferRelativeResize="0"/>
          <p:nvPr/>
        </p:nvPicPr>
        <p:blipFill rotWithShape="1">
          <a:blip r:embed="rId3">
            <a:alphaModFix/>
          </a:blip>
          <a:srcRect b="-1" l="28744" r="3519" t="0"/>
          <a:stretch/>
        </p:blipFill>
        <p:spPr>
          <a:xfrm>
            <a:off x="647479" y="585438"/>
            <a:ext cx="5437859" cy="5358727"/>
          </a:xfrm>
          <a:custGeom>
            <a:rect b="b" l="l" r="r" t="t"/>
            <a:pathLst>
              <a:path extrusionOk="0" h="5358727" w="5437859">
                <a:moveTo>
                  <a:pt x="2442245" y="12"/>
                </a:moveTo>
                <a:cubicBezTo>
                  <a:pt x="2708249" y="-1139"/>
                  <a:pt x="3417096" y="86121"/>
                  <a:pt x="3772502" y="222641"/>
                </a:cubicBezTo>
                <a:cubicBezTo>
                  <a:pt x="4178135" y="378663"/>
                  <a:pt x="4516888" y="502516"/>
                  <a:pt x="4794198" y="943240"/>
                </a:cubicBezTo>
                <a:cubicBezTo>
                  <a:pt x="5070964" y="1383427"/>
                  <a:pt x="5480948" y="2332430"/>
                  <a:pt x="5434186" y="2864301"/>
                </a:cubicBezTo>
                <a:cubicBezTo>
                  <a:pt x="5387424" y="3395099"/>
                  <a:pt x="5199832" y="3941446"/>
                  <a:pt x="4762661" y="4378953"/>
                </a:cubicBezTo>
                <a:cubicBezTo>
                  <a:pt x="4309722" y="4878654"/>
                  <a:pt x="3935081" y="5128505"/>
                  <a:pt x="3497910" y="5222333"/>
                </a:cubicBezTo>
                <a:cubicBezTo>
                  <a:pt x="3184713" y="5265762"/>
                  <a:pt x="2870973" y="5385861"/>
                  <a:pt x="2557776" y="5353156"/>
                </a:cubicBezTo>
                <a:cubicBezTo>
                  <a:pt x="2244579" y="5320450"/>
                  <a:pt x="1751402" y="5242707"/>
                  <a:pt x="1374043" y="5019128"/>
                </a:cubicBezTo>
                <a:cubicBezTo>
                  <a:pt x="1108696" y="4831472"/>
                  <a:pt x="796586" y="4519963"/>
                  <a:pt x="483933" y="4019189"/>
                </a:cubicBezTo>
                <a:cubicBezTo>
                  <a:pt x="171824" y="3582755"/>
                  <a:pt x="0" y="3082518"/>
                  <a:pt x="0" y="2536171"/>
                </a:cubicBezTo>
                <a:cubicBezTo>
                  <a:pt x="0" y="2411246"/>
                  <a:pt x="296885" y="1177542"/>
                  <a:pt x="749280" y="771132"/>
                </a:cubicBezTo>
                <a:cubicBezTo>
                  <a:pt x="1202764" y="365259"/>
                  <a:pt x="1858520" y="99860"/>
                  <a:pt x="2357678" y="6032"/>
                </a:cubicBezTo>
                <a:cubicBezTo>
                  <a:pt x="2375281" y="2145"/>
                  <a:pt x="2404244" y="176"/>
                  <a:pt x="2442245" y="12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45" name="Google Shape;245;p11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rm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17/17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1" name="Google Shape;101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A group of multi coloured wooden stick figures" id="102" name="Google Shape;102;p2"/>
          <p:cNvPicPr preferRelativeResize="0"/>
          <p:nvPr/>
        </p:nvPicPr>
        <p:blipFill rotWithShape="1">
          <a:blip r:embed="rId3">
            <a:alphaModFix/>
          </a:blip>
          <a:srcRect b="6996" l="0" r="-1" t="11756"/>
          <a:stretch/>
        </p:blipFill>
        <p:spPr>
          <a:xfrm>
            <a:off x="20" y="10"/>
            <a:ext cx="12188932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/>
          <p:nvPr/>
        </p:nvSpPr>
        <p:spPr>
          <a:xfrm>
            <a:off x="5367958" y="0"/>
            <a:ext cx="6824042" cy="6858000"/>
          </a:xfrm>
          <a:custGeom>
            <a:rect b="b" l="l" r="r" t="t"/>
            <a:pathLst>
              <a:path extrusionOk="0" h="6858000" w="6824042">
                <a:moveTo>
                  <a:pt x="1867233" y="0"/>
                </a:moveTo>
                <a:lnTo>
                  <a:pt x="5459257" y="0"/>
                </a:lnTo>
                <a:lnTo>
                  <a:pt x="5612482" y="69660"/>
                </a:lnTo>
                <a:cubicBezTo>
                  <a:pt x="5936881" y="232843"/>
                  <a:pt x="6236426" y="447902"/>
                  <a:pt x="6505064" y="716540"/>
                </a:cubicBezTo>
                <a:cubicBezTo>
                  <a:pt x="6543455" y="754931"/>
                  <a:pt x="6659817" y="928315"/>
                  <a:pt x="6800287" y="1174346"/>
                </a:cubicBezTo>
                <a:lnTo>
                  <a:pt x="6824042" y="1217021"/>
                </a:lnTo>
                <a:lnTo>
                  <a:pt x="6824042" y="5287937"/>
                </a:lnTo>
                <a:lnTo>
                  <a:pt x="6822818" y="5290151"/>
                </a:lnTo>
                <a:cubicBezTo>
                  <a:pt x="6774083" y="5372380"/>
                  <a:pt x="6724488" y="5450315"/>
                  <a:pt x="6674663" y="5523208"/>
                </a:cubicBezTo>
                <a:cubicBezTo>
                  <a:pt x="6566752" y="5692281"/>
                  <a:pt x="5623182" y="6455528"/>
                  <a:pt x="5070316" y="6701530"/>
                </a:cubicBezTo>
                <a:cubicBezTo>
                  <a:pt x="5001275" y="6732213"/>
                  <a:pt x="4933755" y="6762363"/>
                  <a:pt x="4867077" y="6791320"/>
                </a:cubicBezTo>
                <a:lnTo>
                  <a:pt x="4707141" y="6858000"/>
                </a:lnTo>
                <a:lnTo>
                  <a:pt x="2866633" y="6858000"/>
                </a:lnTo>
                <a:lnTo>
                  <a:pt x="2733070" y="6813004"/>
                </a:lnTo>
                <a:cubicBezTo>
                  <a:pt x="2037395" y="6569450"/>
                  <a:pt x="1196208" y="6164593"/>
                  <a:pt x="838418" y="5737823"/>
                </a:cubicBezTo>
                <a:cubicBezTo>
                  <a:pt x="362418" y="5169851"/>
                  <a:pt x="9618" y="4448098"/>
                  <a:pt x="9288" y="3587942"/>
                </a:cubicBezTo>
                <a:cubicBezTo>
                  <a:pt x="-36697" y="2651117"/>
                  <a:pt x="86021" y="2036995"/>
                  <a:pt x="423663" y="1514812"/>
                </a:cubicBezTo>
                <a:cubicBezTo>
                  <a:pt x="688952" y="1164107"/>
                  <a:pt x="879378" y="737469"/>
                  <a:pt x="1219538" y="461634"/>
                </a:cubicBezTo>
                <a:cubicBezTo>
                  <a:pt x="1347098" y="358197"/>
                  <a:pt x="1505776" y="236097"/>
                  <a:pt x="1685459" y="1159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4" name="Google Shape;104;p2"/>
          <p:cNvSpPr txBox="1"/>
          <p:nvPr>
            <p:ph type="title"/>
          </p:nvPr>
        </p:nvSpPr>
        <p:spPr>
          <a:xfrm>
            <a:off x="6397622" y="2170199"/>
            <a:ext cx="5015638" cy="10658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ckwell"/>
              <a:buNone/>
            </a:pPr>
            <a:r>
              <a:rPr lang="en-US" sz="5600"/>
              <a:t>Contenido</a:t>
            </a:r>
            <a:br>
              <a:rPr lang="en-US" sz="5600"/>
            </a:br>
            <a:endParaRPr sz="5600"/>
          </a:p>
        </p:txBody>
      </p:sp>
      <p:sp>
        <p:nvSpPr>
          <p:cNvPr id="105" name="Google Shape;105;p2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rm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3/17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6049443" y="3236082"/>
            <a:ext cx="5712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-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Resumen EDA sobre calidad de los datos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-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Análisis de datos de muestra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-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MVP (Dashboard y ML)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-"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Ingeniería de Datos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3" name="Google Shape;113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4" name="Google Shape;114;p3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rm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13/17</a:t>
            </a:r>
            <a:endParaRPr/>
          </a:p>
        </p:txBody>
      </p:sp>
      <p:sp>
        <p:nvSpPr>
          <p:cNvPr id="115" name="Google Shape;115;p3"/>
          <p:cNvSpPr txBox="1"/>
          <p:nvPr/>
        </p:nvSpPr>
        <p:spPr>
          <a:xfrm>
            <a:off x="301752" y="105010"/>
            <a:ext cx="11588496" cy="660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ckwel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Resumen General el Análisis Exploratorio de Datos</a:t>
            </a:r>
            <a:endParaRPr b="0" i="0" sz="32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16" name="Google Shape;116;p3"/>
          <p:cNvSpPr/>
          <p:nvPr/>
        </p:nvSpPr>
        <p:spPr>
          <a:xfrm>
            <a:off x="-9144" y="3789534"/>
            <a:ext cx="12201144" cy="3068465"/>
          </a:xfrm>
          <a:prstGeom prst="rect">
            <a:avLst/>
          </a:prstGeom>
          <a:solidFill>
            <a:srgbClr val="0B2827"/>
          </a:solidFill>
          <a:ln cap="flat" cmpd="sng" w="12700">
            <a:solidFill>
              <a:srgbClr val="0B282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7" name="Google Shape;117;p3"/>
          <p:cNvSpPr txBox="1"/>
          <p:nvPr/>
        </p:nvSpPr>
        <p:spPr>
          <a:xfrm>
            <a:off x="165371" y="5233402"/>
            <a:ext cx="1189024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Se realiza análisis exploratorio sobre la calidad de los datos y se documenta las transformaciones necesarias de cada uno en las carpeta (EDA) del proyecto.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Luego se procede a analizar la calidad de la información para comprender que reportes serán relevantes.</a:t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18" name="Google Shape;11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2938" y="949653"/>
            <a:ext cx="11656979" cy="4080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5" name="Google Shape;125;p4"/>
          <p:cNvSpPr txBox="1"/>
          <p:nvPr>
            <p:ph type="title"/>
          </p:nvPr>
        </p:nvSpPr>
        <p:spPr>
          <a:xfrm>
            <a:off x="294119" y="3755566"/>
            <a:ext cx="3822970" cy="629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ckwell"/>
              <a:buNone/>
            </a:pPr>
            <a:r>
              <a:rPr b="1" lang="en-US"/>
              <a:t>Aspectos relevantes durante la exploración de datos de Viajes</a:t>
            </a:r>
            <a:br>
              <a:rPr lang="en-US"/>
            </a:br>
            <a:endParaRPr/>
          </a:p>
        </p:txBody>
      </p:sp>
      <p:sp>
        <p:nvSpPr>
          <p:cNvPr id="126" name="Google Shape;126;p4"/>
          <p:cNvSpPr/>
          <p:nvPr/>
        </p:nvSpPr>
        <p:spPr>
          <a:xfrm>
            <a:off x="4382978" y="0"/>
            <a:ext cx="7809022" cy="6858000"/>
          </a:xfrm>
          <a:custGeom>
            <a:rect b="b" l="l" r="r" t="t"/>
            <a:pathLst>
              <a:path extrusionOk="0" h="6858000" w="7809022">
                <a:moveTo>
                  <a:pt x="27229" y="0"/>
                </a:moveTo>
                <a:lnTo>
                  <a:pt x="7809022" y="0"/>
                </a:lnTo>
                <a:lnTo>
                  <a:pt x="7809022" y="6858000"/>
                </a:lnTo>
                <a:lnTo>
                  <a:pt x="41303" y="6858000"/>
                </a:lnTo>
                <a:lnTo>
                  <a:pt x="41303" y="6822879"/>
                </a:lnTo>
                <a:cubicBezTo>
                  <a:pt x="41303" y="6760828"/>
                  <a:pt x="41303" y="6709119"/>
                  <a:pt x="41303" y="6667752"/>
                </a:cubicBezTo>
                <a:cubicBezTo>
                  <a:pt x="41303" y="6667752"/>
                  <a:pt x="41303" y="6667752"/>
                  <a:pt x="0" y="3813425"/>
                </a:cubicBezTo>
                <a:cubicBezTo>
                  <a:pt x="0" y="3813425"/>
                  <a:pt x="0" y="3813425"/>
                  <a:pt x="41303" y="2572413"/>
                </a:cubicBezTo>
                <a:cubicBezTo>
                  <a:pt x="41303" y="2572413"/>
                  <a:pt x="41303" y="2572413"/>
                  <a:pt x="41303" y="1496869"/>
                </a:cubicBezTo>
                <a:cubicBezTo>
                  <a:pt x="41303" y="1455502"/>
                  <a:pt x="41303" y="1290034"/>
                  <a:pt x="41303" y="1083199"/>
                </a:cubicBezTo>
                <a:cubicBezTo>
                  <a:pt x="41303" y="876364"/>
                  <a:pt x="0" y="710895"/>
                  <a:pt x="0" y="545427"/>
                </a:cubicBezTo>
                <a:cubicBezTo>
                  <a:pt x="0" y="545427"/>
                  <a:pt x="0" y="545427"/>
                  <a:pt x="22153" y="10166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4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rm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5/17</a:t>
            </a:r>
            <a:endParaRPr/>
          </a:p>
        </p:txBody>
      </p:sp>
      <p:sp>
        <p:nvSpPr>
          <p:cNvPr id="128" name="Google Shape;128;p4"/>
          <p:cNvSpPr txBox="1"/>
          <p:nvPr/>
        </p:nvSpPr>
        <p:spPr>
          <a:xfrm>
            <a:off x="4679004" y="209069"/>
            <a:ext cx="7247107" cy="64633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Hallazgos: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Datos de tarifas y propinas que superan ampliamente los$ 200 (USD).</a:t>
            </a:r>
            <a:endParaRPr/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Datos de tarifas y recargos negativos, como también recargos con valores no estipulados por ley.</a:t>
            </a:r>
            <a:endParaRPr/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Distancias que superan ampliamente el trayecto más largo de la ciudad de NYC.</a:t>
            </a:r>
            <a:endParaRPr/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Viajes con ubicaciones no definidas.</a:t>
            </a:r>
            <a:endParaRPr/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Tamaño considerable de la base de datos para procesar.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Acciones propuestas: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Imputar tarifas fijas con las estipuladas por ley (moda de los datos) y en caso de realizarse el servicio en horarios donde aplican.</a:t>
            </a:r>
            <a:endParaRPr/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Eliminar tarifas superiores a $US 200 y tiempos mayores a 4 horas.</a:t>
            </a:r>
            <a:endParaRPr/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Eliminar registros sin ubicación conocida.</a:t>
            </a:r>
            <a:endParaRPr/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Crear campos auxiliares de $/milla y $/min calcular rangos intercuartílicos y eliminar outliers para mantener integridad de datos medios.</a:t>
            </a:r>
            <a:endParaRPr/>
          </a:p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ckwell"/>
              <a:buAutoNum type="arabicPeriod"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Agregación de los datos.</a:t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Closeup of yellow classic vintage car" id="129" name="Google Shape;129;p4"/>
          <p:cNvPicPr preferRelativeResize="0"/>
          <p:nvPr/>
        </p:nvPicPr>
        <p:blipFill rotWithShape="1">
          <a:blip r:embed="rId3">
            <a:alphaModFix/>
          </a:blip>
          <a:srcRect b="3098" l="0" r="-1" t="3098"/>
          <a:stretch/>
        </p:blipFill>
        <p:spPr>
          <a:xfrm>
            <a:off x="492198" y="858643"/>
            <a:ext cx="3757836" cy="2352890"/>
          </a:xfrm>
          <a:custGeom>
            <a:rect b="b" l="l" r="r" t="t"/>
            <a:pathLst>
              <a:path extrusionOk="0" h="3180022" w="5078861">
                <a:moveTo>
                  <a:pt x="3276428" y="2"/>
                </a:moveTo>
                <a:cubicBezTo>
                  <a:pt x="3304302" y="21"/>
                  <a:pt x="3329599" y="233"/>
                  <a:pt x="3351926" y="662"/>
                </a:cubicBezTo>
                <a:cubicBezTo>
                  <a:pt x="3709493" y="17196"/>
                  <a:pt x="4341946" y="169233"/>
                  <a:pt x="4641167" y="448987"/>
                </a:cubicBezTo>
                <a:cubicBezTo>
                  <a:pt x="4946649" y="631788"/>
                  <a:pt x="5056849" y="1024552"/>
                  <a:pt x="5077430" y="1613913"/>
                </a:cubicBezTo>
                <a:cubicBezTo>
                  <a:pt x="5091263" y="2010042"/>
                  <a:pt x="5005018" y="2303257"/>
                  <a:pt x="4809735" y="2513219"/>
                </a:cubicBezTo>
                <a:cubicBezTo>
                  <a:pt x="4627124" y="2809799"/>
                  <a:pt x="4047725" y="3071868"/>
                  <a:pt x="3654311" y="3133974"/>
                </a:cubicBezTo>
                <a:cubicBezTo>
                  <a:pt x="3260559" y="3186418"/>
                  <a:pt x="2883382" y="3160895"/>
                  <a:pt x="2594283" y="3170991"/>
                </a:cubicBezTo>
                <a:cubicBezTo>
                  <a:pt x="2199182" y="3184788"/>
                  <a:pt x="1533580" y="3188685"/>
                  <a:pt x="1300277" y="3138791"/>
                </a:cubicBezTo>
                <a:cubicBezTo>
                  <a:pt x="1096221" y="3097550"/>
                  <a:pt x="527513" y="2836879"/>
                  <a:pt x="328033" y="2650376"/>
                </a:cubicBezTo>
                <a:cubicBezTo>
                  <a:pt x="128553" y="2463873"/>
                  <a:pt x="18354" y="2071110"/>
                  <a:pt x="1147" y="1578365"/>
                </a:cubicBezTo>
                <a:cubicBezTo>
                  <a:pt x="-16060" y="1085620"/>
                  <a:pt x="163176" y="692423"/>
                  <a:pt x="348823" y="482798"/>
                </a:cubicBezTo>
                <a:cubicBezTo>
                  <a:pt x="640811" y="279132"/>
                  <a:pt x="1347172" y="60997"/>
                  <a:pt x="1607361" y="51911"/>
                </a:cubicBezTo>
                <a:cubicBezTo>
                  <a:pt x="1860322" y="43077"/>
                  <a:pt x="2858319" y="-276"/>
                  <a:pt x="3276428" y="2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4B4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7" name="Google Shape;137;p5"/>
          <p:cNvSpPr txBox="1"/>
          <p:nvPr>
            <p:ph type="title"/>
          </p:nvPr>
        </p:nvSpPr>
        <p:spPr>
          <a:xfrm>
            <a:off x="6600334" y="2373549"/>
            <a:ext cx="4884896" cy="250000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ckwell"/>
              <a:buNone/>
            </a:pPr>
            <a:r>
              <a:rPr lang="en-US" sz="2400"/>
              <a:t>Se dispone de todos los datos de los dataset diferentes a Viajes para realizar un análisis más detallado de la información y se decide tomar un mes completo de los registros de viajes para evaluar la información, complementando con los datos agregados de TLC.</a:t>
            </a:r>
            <a:endParaRPr/>
          </a:p>
        </p:txBody>
      </p:sp>
      <p:pic>
        <p:nvPicPr>
          <p:cNvPr descr="Gráfico" id="138" name="Google Shape;138;p5"/>
          <p:cNvPicPr preferRelativeResize="0"/>
          <p:nvPr/>
        </p:nvPicPr>
        <p:blipFill rotWithShape="1">
          <a:blip r:embed="rId3">
            <a:alphaModFix/>
          </a:blip>
          <a:srcRect b="0" l="10722" r="25855" t="0"/>
          <a:stretch/>
        </p:blipFill>
        <p:spPr>
          <a:xfrm>
            <a:off x="601096" y="592065"/>
            <a:ext cx="5437859" cy="5358727"/>
          </a:xfrm>
          <a:custGeom>
            <a:rect b="b" l="l" r="r" t="t"/>
            <a:pathLst>
              <a:path extrusionOk="0" h="5358727" w="5437859">
                <a:moveTo>
                  <a:pt x="2442245" y="12"/>
                </a:moveTo>
                <a:cubicBezTo>
                  <a:pt x="2708249" y="-1139"/>
                  <a:pt x="3417096" y="86121"/>
                  <a:pt x="3772502" y="222641"/>
                </a:cubicBezTo>
                <a:cubicBezTo>
                  <a:pt x="4178135" y="378663"/>
                  <a:pt x="4516888" y="502516"/>
                  <a:pt x="4794198" y="943240"/>
                </a:cubicBezTo>
                <a:cubicBezTo>
                  <a:pt x="5070964" y="1383427"/>
                  <a:pt x="5480948" y="2332430"/>
                  <a:pt x="5434186" y="2864301"/>
                </a:cubicBezTo>
                <a:cubicBezTo>
                  <a:pt x="5387424" y="3395099"/>
                  <a:pt x="5199832" y="3941446"/>
                  <a:pt x="4762661" y="4378953"/>
                </a:cubicBezTo>
                <a:cubicBezTo>
                  <a:pt x="4309722" y="4878654"/>
                  <a:pt x="3935081" y="5128505"/>
                  <a:pt x="3497910" y="5222333"/>
                </a:cubicBezTo>
                <a:cubicBezTo>
                  <a:pt x="3184713" y="5265762"/>
                  <a:pt x="2870973" y="5385861"/>
                  <a:pt x="2557776" y="5353156"/>
                </a:cubicBezTo>
                <a:cubicBezTo>
                  <a:pt x="2244579" y="5320450"/>
                  <a:pt x="1751402" y="5242707"/>
                  <a:pt x="1374043" y="5019128"/>
                </a:cubicBezTo>
                <a:cubicBezTo>
                  <a:pt x="1108696" y="4831472"/>
                  <a:pt x="796586" y="4519963"/>
                  <a:pt x="483933" y="4019189"/>
                </a:cubicBezTo>
                <a:cubicBezTo>
                  <a:pt x="171824" y="3582755"/>
                  <a:pt x="0" y="3082518"/>
                  <a:pt x="0" y="2536171"/>
                </a:cubicBezTo>
                <a:cubicBezTo>
                  <a:pt x="0" y="2411246"/>
                  <a:pt x="296885" y="1177542"/>
                  <a:pt x="749280" y="771132"/>
                </a:cubicBezTo>
                <a:cubicBezTo>
                  <a:pt x="1202764" y="365259"/>
                  <a:pt x="1858520" y="99860"/>
                  <a:pt x="2357678" y="6032"/>
                </a:cubicBezTo>
                <a:cubicBezTo>
                  <a:pt x="2375281" y="2145"/>
                  <a:pt x="2404244" y="176"/>
                  <a:pt x="2442245" y="12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39" name="Google Shape;139;p5"/>
          <p:cNvSpPr txBox="1"/>
          <p:nvPr>
            <p:ph idx="12" type="sldNum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0000" lIns="0" spcFirstLastPara="1" rIns="0" wrap="square" tIns="180000">
            <a:no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7/17</a:t>
            </a:r>
            <a:endParaRPr/>
          </a:p>
        </p:txBody>
      </p:sp>
      <p:sp>
        <p:nvSpPr>
          <p:cNvPr id="140" name="Google Shape;140;p5"/>
          <p:cNvSpPr txBox="1"/>
          <p:nvPr/>
        </p:nvSpPr>
        <p:spPr>
          <a:xfrm>
            <a:off x="7208196" y="1130300"/>
            <a:ext cx="3754876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Análisis de Muestra de Datos</a:t>
            </a:r>
            <a:endParaRPr sz="22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/>
          <p:nvPr/>
        </p:nvSpPr>
        <p:spPr>
          <a:xfrm>
            <a:off x="6352162" y="0"/>
            <a:ext cx="5839838" cy="6858000"/>
          </a:xfrm>
          <a:prstGeom prst="rect">
            <a:avLst/>
          </a:prstGeom>
          <a:solidFill>
            <a:srgbClr val="0B2827"/>
          </a:solidFill>
          <a:ln cap="flat" cmpd="sng" w="12700">
            <a:solidFill>
              <a:srgbClr val="0B282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6611262" y="909299"/>
            <a:ext cx="4779827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Emisiones de CO2 por millas recorridas: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Se observa que a medida que pasa el tiempo, aunque aumenta la demanda (millas recorridas) trata de mantenerse la emisión de CO2 por vehículos de pasajeros; esto se debe a que los vehícuos más modernos son más eficientes y la incorporación de híbridos ha mejorado la rata de contaminación por milla.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Sin embargo, gracias al covid19 parece que el no uso de los vehículos es la solución del problema o el cambio total hacia vehículos no contaminantes.</a:t>
            </a:r>
            <a:endParaRPr/>
          </a:p>
        </p:txBody>
      </p:sp>
      <p:pic>
        <p:nvPicPr>
          <p:cNvPr id="147" name="Google Shape;14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8891" y="909299"/>
            <a:ext cx="5972175" cy="46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0B2827"/>
          </a:solidFill>
          <a:ln cap="flat" cmpd="sng" w="12700">
            <a:solidFill>
              <a:srgbClr val="0B2827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3" name="Google Shape;153;p7"/>
          <p:cNvSpPr txBox="1"/>
          <p:nvPr/>
        </p:nvSpPr>
        <p:spPr>
          <a:xfrm>
            <a:off x="61306" y="3957603"/>
            <a:ext cx="3821500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Tipo de Servicio que atiende la demanda: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Uber y Lyft atienden entre el 70% y el 85% de la demanda de pasajeros, se guide  taxis amarillos con un 13%.</a:t>
            </a:r>
            <a:endParaRPr/>
          </a:p>
        </p:txBody>
      </p:sp>
      <p:pic>
        <p:nvPicPr>
          <p:cNvPr id="154" name="Google Shape;15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5763" y="3480595"/>
            <a:ext cx="4125369" cy="337740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7"/>
          <p:cNvSpPr txBox="1"/>
          <p:nvPr/>
        </p:nvSpPr>
        <p:spPr>
          <a:xfrm>
            <a:off x="4033315" y="698837"/>
            <a:ext cx="3881337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Tarifa promedio por tipo de servicio: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En promedio, las tarifas son más altas en taxis amarillos.</a:t>
            </a:r>
            <a:endParaRPr/>
          </a:p>
        </p:txBody>
      </p:sp>
      <p:pic>
        <p:nvPicPr>
          <p:cNvPr id="156" name="Google Shape;15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13403" y="124796"/>
            <a:ext cx="3917292" cy="320705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7"/>
          <p:cNvSpPr txBox="1"/>
          <p:nvPr/>
        </p:nvSpPr>
        <p:spPr>
          <a:xfrm>
            <a:off x="8325101" y="3949393"/>
            <a:ext cx="3881337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Promedio del tiempo de servicio por viaje: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Los taxis verdes tienen el tiempo de viaje más corto; debe tener rutas establecidas a pesar de tener una amplia jurisdicción.</a:t>
            </a:r>
            <a:endParaRPr/>
          </a:p>
        </p:txBody>
      </p:sp>
      <p:pic>
        <p:nvPicPr>
          <p:cNvPr id="158" name="Google Shape;158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488" y="124796"/>
            <a:ext cx="3731649" cy="3207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"/>
          <p:cNvSpPr txBox="1"/>
          <p:nvPr/>
        </p:nvSpPr>
        <p:spPr>
          <a:xfrm>
            <a:off x="186447" y="4959552"/>
            <a:ext cx="5762017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Números de servicio por día: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Se observa estacionalidad (aumenta al final de cada semana).</a:t>
            </a:r>
            <a:endParaRPr/>
          </a:p>
        </p:txBody>
      </p:sp>
      <p:sp>
        <p:nvSpPr>
          <p:cNvPr id="164" name="Google Shape;164;p8"/>
          <p:cNvSpPr txBox="1"/>
          <p:nvPr/>
        </p:nvSpPr>
        <p:spPr>
          <a:xfrm>
            <a:off x="6096000" y="909299"/>
            <a:ext cx="5340485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Promedio del tiempo de servicio por viaje: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Se observa mayor flujo entre semana, entre 7 y 9 de la mañana y en la tarde aún más entre las 5pm y 8pm. Los fines de semana aumenta el desde las 10pm hasta la madrugada del día siguiente.</a:t>
            </a:r>
            <a:endParaRPr/>
          </a:p>
        </p:txBody>
      </p:sp>
      <p:pic>
        <p:nvPicPr>
          <p:cNvPr id="165" name="Google Shape;16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40" y="48640"/>
            <a:ext cx="5544764" cy="4153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71226" y="3037460"/>
            <a:ext cx="6472134" cy="37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 txBox="1"/>
          <p:nvPr/>
        </p:nvSpPr>
        <p:spPr>
          <a:xfrm>
            <a:off x="184289" y="5546566"/>
            <a:ext cx="11871522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92D050"/>
                </a:solidFill>
                <a:latin typeface="Avenir"/>
                <a:ea typeface="Avenir"/>
                <a:cs typeface="Avenir"/>
                <a:sym typeface="Avenir"/>
              </a:rPr>
              <a:t>Servicios por origen y destino por zonas: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Se observa concentración de los servicios en Manhatan y entre todo el límite de Brooklyn y Queens en la ruta del aeropuerto JFK hasta Manhatan. Se sabe que esto cambia según el tipo de servicio por la jurisdicción.</a:t>
            </a:r>
            <a:endParaRPr/>
          </a:p>
        </p:txBody>
      </p:sp>
      <p:pic>
        <p:nvPicPr>
          <p:cNvPr id="172" name="Google Shape;17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507" y="93032"/>
            <a:ext cx="5818830" cy="5335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44388" y="93033"/>
            <a:ext cx="5911423" cy="536644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9"/>
          <p:cNvSpPr txBox="1"/>
          <p:nvPr/>
        </p:nvSpPr>
        <p:spPr>
          <a:xfrm>
            <a:off x="184289" y="1963023"/>
            <a:ext cx="1719364" cy="738664"/>
          </a:xfrm>
          <a:prstGeom prst="rect">
            <a:avLst/>
          </a:prstGeom>
          <a:solidFill>
            <a:srgbClr val="154C4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No. de servicios por punto de partida (zonas):</a:t>
            </a:r>
            <a:endParaRPr/>
          </a:p>
        </p:txBody>
      </p:sp>
      <p:pic>
        <p:nvPicPr>
          <p:cNvPr id="175" name="Google Shape;17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289" y="180122"/>
            <a:ext cx="1719364" cy="169581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9"/>
          <p:cNvSpPr txBox="1"/>
          <p:nvPr/>
        </p:nvSpPr>
        <p:spPr>
          <a:xfrm>
            <a:off x="6254315" y="1963023"/>
            <a:ext cx="1719364" cy="738664"/>
          </a:xfrm>
          <a:prstGeom prst="rect">
            <a:avLst/>
          </a:prstGeom>
          <a:solidFill>
            <a:srgbClr val="154C4A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No. de servicios por punto de llegada (zonas):</a:t>
            </a:r>
            <a:endParaRPr/>
          </a:p>
        </p:txBody>
      </p:sp>
      <p:pic>
        <p:nvPicPr>
          <p:cNvPr id="177" name="Google Shape;17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4315" y="180122"/>
            <a:ext cx="1719364" cy="169581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9"/>
          <p:cNvSpPr txBox="1"/>
          <p:nvPr/>
        </p:nvSpPr>
        <p:spPr>
          <a:xfrm>
            <a:off x="9688751" y="5227979"/>
            <a:ext cx="1760706" cy="200055"/>
          </a:xfrm>
          <a:prstGeom prst="rect">
            <a:avLst/>
          </a:prstGeom>
          <a:solidFill>
            <a:srgbClr val="9EEBE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Mapa en folium.Map </a:t>
            </a:r>
            <a:r>
              <a:rPr b="1" lang="en-US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 Python.</a:t>
            </a:r>
            <a:endParaRPr b="0" sz="7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9" name="Google Shape;179;p9"/>
          <p:cNvSpPr txBox="1"/>
          <p:nvPr/>
        </p:nvSpPr>
        <p:spPr>
          <a:xfrm>
            <a:off x="4179903" y="5228877"/>
            <a:ext cx="1760706" cy="200055"/>
          </a:xfrm>
          <a:prstGeom prst="rect">
            <a:avLst/>
          </a:prstGeom>
          <a:solidFill>
            <a:srgbClr val="9EEBE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Mapa en folium.Map </a:t>
            </a:r>
            <a:r>
              <a:rPr b="1" lang="en-US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 Python.</a:t>
            </a:r>
            <a:endParaRPr b="0" sz="7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obVTI">
  <a:themeElements>
    <a:clrScheme name="Blob V2">
      <a:dk1>
        <a:srgbClr val="000000"/>
      </a:dk1>
      <a:lt1>
        <a:srgbClr val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2024-03-19T14:46:45Z</dcterms:created>
  <dc:creator>Carlos Andres Caldas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0x0101000920D67D9FBA2340BC058B1BD6BA5E69</vt:lpwstr>
  </property>
</Properties>
</file>